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DM Sans Semi Bold"/>
      <p:regular r:id="rId15"/>
    </p:embeddedFont>
    <p:embeddedFont>
      <p:font typeface="DM Sans Semi Bold"/>
      <p:regular r:id="rId16"/>
    </p:embeddedFont>
    <p:embeddedFont>
      <p:font typeface="DM Sans Semi Bold"/>
      <p:regular r:id="rId17"/>
    </p:embeddedFont>
    <p:embeddedFont>
      <p:font typeface="DM Sans Semi Bold"/>
      <p:regular r:id="rId18"/>
    </p:embeddedFont>
    <p:embeddedFont>
      <p:font typeface="Inter Medium"/>
      <p:regular r:id="rId19"/>
    </p:embeddedFont>
    <p:embeddedFont>
      <p:font typeface="Inter Medium"/>
      <p:regular r:id="rId20"/>
    </p:embeddedFont>
    <p:embeddedFont>
      <p:font typeface="Inter Medium"/>
      <p:regular r:id="rId21"/>
    </p:embeddedFont>
    <p:embeddedFont>
      <p:font typeface="Inter Medium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3-2.png>
</file>

<file path=ppt/media/image-3-3.png>
</file>

<file path=ppt/media/image-4-1.png>
</file>

<file path=ppt/media/image-4-2.png>
</file>

<file path=ppt/media/image-4-3.png>
</file>

<file path=ppt/media/image-4-4.png>
</file>

<file path=ppt/media/image-5-1.png>
</file>

<file path=ppt/media/image-6-1.png>
</file>

<file path=ppt/media/image-7-1.png>
</file>

<file path=ppt/media/image-7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5F5F5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398990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影响力 AI 研究的征途</a:t>
            </a:r>
            <a:endParaRPr lang="en-US" sz="4850" dirty="0"/>
          </a:p>
        </p:txBody>
      </p:sp>
      <p:sp>
        <p:nvSpPr>
          <p:cNvPr id="4" name="Text 1"/>
          <p:cNvSpPr/>
          <p:nvPr/>
        </p:nvSpPr>
        <p:spPr>
          <a:xfrm>
            <a:off x="864037" y="3540800"/>
            <a:ext cx="7415927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在竞争激烈的 AI 研究领域，做出有影响力的工作至关重要。 这不仅仅意味着发表论文，而是意味着创造真正有价值的项目。 这份演示文稿旨在为有抱负的 AI 研究人员提供可操作的指导，帮助他们找到通往研究影响力的道路。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5417106"/>
            <a:ext cx="394930" cy="394930"/>
          </a:xfrm>
          <a:prstGeom prst="roundRect">
            <a:avLst>
              <a:gd name="adj" fmla="val 23151155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657" y="5424726"/>
            <a:ext cx="379690" cy="379690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382316" y="5398651"/>
            <a:ext cx="1446848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464646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by 鼎铭 李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0053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从论文转向项目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论文优先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最初的论文发表目标虽然可以理解，但最终不如长期影响力重要。 早期的论文发表可以为研究提供基石，但重点应该放在构建真正有影响力的项目。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项目驱动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421743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将研究视为一个迭代过程，最终目标是构建具有更广泛影响力的项目。 追求更大的愿景，超越个别出版物，将研究与实际应用紧密联系。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694015"/>
            <a:ext cx="678953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选择值得深入研究的问题</a:t>
            </a:r>
            <a:endParaRPr lang="en-US" sz="4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25140" y="1959293"/>
            <a:ext cx="2128838" cy="18176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035743" y="2856786"/>
            <a:ext cx="107513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5400794" y="240363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开拓前沿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5400794" y="2937510"/>
            <a:ext cx="615672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选择具有“挖坑”潜力的前沿问题，为后续研究打下基础。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5215652" y="3792498"/>
            <a:ext cx="8489037" cy="15240"/>
          </a:xfrm>
          <a:prstGeom prst="roundRect">
            <a:avLst>
              <a:gd name="adj" fmla="val 243000"/>
            </a:avLst>
          </a:prstGeom>
          <a:solidFill>
            <a:srgbClr val="D8D4D4"/>
          </a:solidFill>
          <a:ln/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0721" y="3838575"/>
            <a:ext cx="4257675" cy="1817608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000500" y="4500443"/>
            <a:ext cx="17811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6"/>
          <p:cNvSpPr/>
          <p:nvPr/>
        </p:nvSpPr>
        <p:spPr>
          <a:xfrm>
            <a:off x="6465213" y="4282916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潜力巨大</a:t>
            </a:r>
            <a:endParaRPr lang="en-US" sz="2400" dirty="0"/>
          </a:p>
        </p:txBody>
      </p:sp>
      <p:sp>
        <p:nvSpPr>
          <p:cNvPr id="11" name="Text 7"/>
          <p:cNvSpPr/>
          <p:nvPr/>
        </p:nvSpPr>
        <p:spPr>
          <a:xfrm>
            <a:off x="6465213" y="4816793"/>
            <a:ext cx="5183148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选择具有显著改进空间和重大进步潜力的问题。</a:t>
            </a:r>
            <a:endParaRPr lang="en-US" sz="1900" dirty="0"/>
          </a:p>
        </p:txBody>
      </p:sp>
      <p:sp>
        <p:nvSpPr>
          <p:cNvPr id="12" name="Shape 8"/>
          <p:cNvSpPr/>
          <p:nvPr/>
        </p:nvSpPr>
        <p:spPr>
          <a:xfrm>
            <a:off x="6280071" y="5671780"/>
            <a:ext cx="7424618" cy="15240"/>
          </a:xfrm>
          <a:prstGeom prst="roundRect">
            <a:avLst>
              <a:gd name="adj" fmla="val 243000"/>
            </a:avLst>
          </a:prstGeom>
          <a:solidFill>
            <a:srgbClr val="D8D4D4"/>
          </a:solidFill>
          <a:ln/>
        </p:spPr>
      </p:sp>
      <p:pic>
        <p:nvPicPr>
          <p:cNvPr id="13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6183" y="5717858"/>
            <a:ext cx="6386632" cy="1817608"/>
          </a:xfrm>
          <a:prstGeom prst="rect">
            <a:avLst/>
          </a:prstGeom>
        </p:spPr>
      </p:pic>
      <p:sp>
        <p:nvSpPr>
          <p:cNvPr id="14" name="Text 9"/>
          <p:cNvSpPr/>
          <p:nvPr/>
        </p:nvSpPr>
        <p:spPr>
          <a:xfrm>
            <a:off x="3997047" y="6379726"/>
            <a:ext cx="184904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0"/>
          <p:cNvSpPr/>
          <p:nvPr/>
        </p:nvSpPr>
        <p:spPr>
          <a:xfrm>
            <a:off x="7529632" y="596467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影响深远</a:t>
            </a:r>
            <a:endParaRPr lang="en-US" sz="2400" dirty="0"/>
          </a:p>
        </p:txBody>
      </p:sp>
      <p:sp>
        <p:nvSpPr>
          <p:cNvPr id="16" name="Text 11"/>
          <p:cNvSpPr/>
          <p:nvPr/>
        </p:nvSpPr>
        <p:spPr>
          <a:xfrm>
            <a:off x="7529632" y="6498550"/>
            <a:ext cx="598991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例如，理论基础、系统基础设施、新基准和新模型的研究。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30077" y="664488"/>
            <a:ext cx="6027063" cy="7533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900"/>
              </a:lnSpc>
              <a:buNone/>
            </a:pPr>
            <a:r>
              <a:rPr lang="en-US" sz="47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提前思考，快速迭代</a:t>
            </a:r>
            <a:endParaRPr lang="en-US" sz="47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0077" y="1779389"/>
            <a:ext cx="1205389" cy="192857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897058" y="2020372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避免低垂的果实</a:t>
            </a:r>
            <a:endParaRPr lang="en-US" sz="2350" dirty="0"/>
          </a:p>
        </p:txBody>
      </p:sp>
      <p:sp>
        <p:nvSpPr>
          <p:cNvPr id="6" name="Text 2"/>
          <p:cNvSpPr/>
          <p:nvPr/>
        </p:nvSpPr>
        <p:spPr>
          <a:xfrm>
            <a:off x="7897058" y="2541508"/>
            <a:ext cx="588966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不要局限于显而易见的简单问题，要勇于挑战更复杂、更有影响力的研究方向。</a:t>
            </a:r>
            <a:endParaRPr lang="en-US" sz="18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0077" y="3707963"/>
            <a:ext cx="1205389" cy="192857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897058" y="3948946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提前思考</a:t>
            </a:r>
            <a:endParaRPr lang="en-US" sz="2350" dirty="0"/>
          </a:p>
        </p:txBody>
      </p:sp>
      <p:sp>
        <p:nvSpPr>
          <p:cNvPr id="9" name="Text 4"/>
          <p:cNvSpPr/>
          <p:nvPr/>
        </p:nvSpPr>
        <p:spPr>
          <a:xfrm>
            <a:off x="7897058" y="4470082"/>
            <a:ext cx="588966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提前思考研究的潜在局限性，为可能出现的挑战做好准备。</a:t>
            </a:r>
            <a:endParaRPr lang="en-US" sz="18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0077" y="5636538"/>
            <a:ext cx="1205389" cy="192857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897058" y="5877520"/>
            <a:ext cx="3013472" cy="3765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23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快速迭代</a:t>
            </a:r>
            <a:endParaRPr lang="en-US" sz="2350" dirty="0"/>
          </a:p>
        </p:txBody>
      </p:sp>
      <p:sp>
        <p:nvSpPr>
          <p:cNvPr id="12" name="Text 6"/>
          <p:cNvSpPr/>
          <p:nvPr/>
        </p:nvSpPr>
        <p:spPr>
          <a:xfrm>
            <a:off x="7897058" y="6398657"/>
            <a:ext cx="5889665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快速迭代研究方法，不断优化和改进，从错误中学习，最终取得突破。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68191"/>
            <a:ext cx="678953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推广你的成果，传播理念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1910001"/>
            <a:ext cx="7415927" cy="1817608"/>
          </a:xfrm>
          <a:prstGeom prst="roundRect">
            <a:avLst>
              <a:gd name="adj" fmla="val 2037"/>
            </a:avLst>
          </a:prstGeom>
          <a:solidFill>
            <a:srgbClr val="F2EEEE"/>
          </a:solidFill>
          <a:ln/>
        </p:spPr>
      </p:sp>
      <p:sp>
        <p:nvSpPr>
          <p:cNvPr id="5" name="Text 2"/>
          <p:cNvSpPr/>
          <p:nvPr/>
        </p:nvSpPr>
        <p:spPr>
          <a:xfrm>
            <a:off x="1110853" y="215681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超越论文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10853" y="2690693"/>
            <a:ext cx="692229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不要仅仅发表论文，而是要积极参与研究社区，建立人脉，分享你的成果。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864037" y="3974425"/>
            <a:ext cx="7415927" cy="1817608"/>
          </a:xfrm>
          <a:prstGeom prst="roundRect">
            <a:avLst>
              <a:gd name="adj" fmla="val 2037"/>
            </a:avLst>
          </a:prstGeom>
          <a:solidFill>
            <a:srgbClr val="F2EEEE"/>
          </a:solidFill>
          <a:ln/>
        </p:spPr>
      </p:sp>
      <p:sp>
        <p:nvSpPr>
          <p:cNvPr id="8" name="Text 5"/>
          <p:cNvSpPr/>
          <p:nvPr/>
        </p:nvSpPr>
        <p:spPr>
          <a:xfrm>
            <a:off x="1110853" y="422124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开源工具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1110853" y="4755118"/>
            <a:ext cx="6922294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构建和维护有价值的开源工具，让更多人可以使用你的研究成果，并以此为基础进行扩展。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4037" y="6038850"/>
            <a:ext cx="7415927" cy="142255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11" name="Text 8"/>
          <p:cNvSpPr/>
          <p:nvPr/>
        </p:nvSpPr>
        <p:spPr>
          <a:xfrm>
            <a:off x="1110853" y="628566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有效沟通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10853" y="6819543"/>
            <a:ext cx="692229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清晰、简洁地表达你的研究成果，吸引更多人的关注和参与。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99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323" y="2964537"/>
            <a:ext cx="4859893" cy="6074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开源研究的里程碑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0323" y="5780603"/>
            <a:ext cx="13269754" cy="22860"/>
          </a:xfrm>
          <a:prstGeom prst="roundRect">
            <a:avLst>
              <a:gd name="adj" fmla="val 127558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3264337" y="5100340"/>
            <a:ext cx="22860" cy="680323"/>
          </a:xfrm>
          <a:prstGeom prst="roundRect">
            <a:avLst>
              <a:gd name="adj" fmla="val 127558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3057168" y="5561945"/>
            <a:ext cx="437317" cy="43731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7" name="Text 4"/>
          <p:cNvSpPr/>
          <p:nvPr/>
        </p:nvSpPr>
        <p:spPr>
          <a:xfrm>
            <a:off x="3225046" y="5634811"/>
            <a:ext cx="101441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060972" y="3863578"/>
            <a:ext cx="242994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优秀研究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633" y="4283869"/>
            <a:ext cx="4802624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开源成功的基础在于高质量的研究，确保你的项目具有创新性和价值。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5957173" y="5780544"/>
            <a:ext cx="22860" cy="680323"/>
          </a:xfrm>
          <a:prstGeom prst="roundRect">
            <a:avLst>
              <a:gd name="adj" fmla="val 127558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5750004" y="5561945"/>
            <a:ext cx="437317" cy="43731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2" name="Text 9"/>
          <p:cNvSpPr/>
          <p:nvPr/>
        </p:nvSpPr>
        <p:spPr>
          <a:xfrm>
            <a:off x="5884545" y="5634811"/>
            <a:ext cx="168235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4753689" y="6655356"/>
            <a:ext cx="242994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有效文档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3567351" y="7075646"/>
            <a:ext cx="4802743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清晰、详细的文档是开源项目成功的关键，方便其他人理解和使用你的工具。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8650010" y="5100340"/>
            <a:ext cx="22860" cy="680323"/>
          </a:xfrm>
          <a:prstGeom prst="roundRect">
            <a:avLst>
              <a:gd name="adj" fmla="val 127558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8442841" y="5561945"/>
            <a:ext cx="437317" cy="43731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17" name="Text 14"/>
          <p:cNvSpPr/>
          <p:nvPr/>
        </p:nvSpPr>
        <p:spPr>
          <a:xfrm>
            <a:off x="8574167" y="5634811"/>
            <a:ext cx="174665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7446526" y="3863578"/>
            <a:ext cx="242994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持续迭代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260187" y="4283869"/>
            <a:ext cx="4802743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持续更新和改进你的开源项目，及时修复bug，添加新功能，保持项目的活力。</a:t>
            </a:r>
            <a:endParaRPr lang="en-US" sz="1500" dirty="0"/>
          </a:p>
        </p:txBody>
      </p:sp>
      <p:sp>
        <p:nvSpPr>
          <p:cNvPr id="20" name="Shape 17"/>
          <p:cNvSpPr/>
          <p:nvPr/>
        </p:nvSpPr>
        <p:spPr>
          <a:xfrm>
            <a:off x="11342846" y="5780544"/>
            <a:ext cx="22860" cy="680323"/>
          </a:xfrm>
          <a:prstGeom prst="roundRect">
            <a:avLst>
              <a:gd name="adj" fmla="val 127558"/>
            </a:avLst>
          </a:prstGeom>
          <a:solidFill>
            <a:srgbClr val="D8D4D4"/>
          </a:solidFill>
          <a:ln/>
        </p:spPr>
      </p:sp>
      <p:sp>
        <p:nvSpPr>
          <p:cNvPr id="21" name="Shape 18"/>
          <p:cNvSpPr/>
          <p:nvPr/>
        </p:nvSpPr>
        <p:spPr>
          <a:xfrm>
            <a:off x="11135678" y="5561945"/>
            <a:ext cx="437317" cy="437317"/>
          </a:xfrm>
          <a:prstGeom prst="roundRect">
            <a:avLst>
              <a:gd name="adj" fmla="val 6668"/>
            </a:avLst>
          </a:prstGeom>
          <a:solidFill>
            <a:srgbClr val="F2EEEE"/>
          </a:solidFill>
          <a:ln/>
        </p:spPr>
      </p:sp>
      <p:sp>
        <p:nvSpPr>
          <p:cNvPr id="22" name="Text 19"/>
          <p:cNvSpPr/>
          <p:nvPr/>
        </p:nvSpPr>
        <p:spPr>
          <a:xfrm>
            <a:off x="11261288" y="5634811"/>
            <a:ext cx="185976" cy="2915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4</a:t>
            </a:r>
            <a:endParaRPr lang="en-US" sz="2250" dirty="0"/>
          </a:p>
        </p:txBody>
      </p:sp>
      <p:sp>
        <p:nvSpPr>
          <p:cNvPr id="23" name="Text 20"/>
          <p:cNvSpPr/>
          <p:nvPr/>
        </p:nvSpPr>
        <p:spPr>
          <a:xfrm>
            <a:off x="10139363" y="6655356"/>
            <a:ext cx="2429947" cy="3037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社区建设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8953024" y="7075646"/>
            <a:ext cx="4802743" cy="6219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积极参与社区互动，解答用户问题，并与其他开发者合作，共同改进项目。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729496"/>
            <a:ext cx="678953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用开源项目持续投入研究</a:t>
            </a:r>
            <a:endParaRPr lang="en-US" sz="4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1994773"/>
            <a:ext cx="6266021" cy="38726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617601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ColBERT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6709886"/>
            <a:ext cx="62660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ColBERT 是一个强大的开源工具，用于检索文本，并为文本相似性研究提供了强大的基础。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342" y="1994773"/>
            <a:ext cx="6266021" cy="387262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00342" y="6176010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DSPy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7500342" y="6709886"/>
            <a:ext cx="62660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DSPy 是一个用于数据流处理的 Python 库，为研究人员提供了强大的工具来处理实时数据。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29866"/>
            <a:ext cx="6789539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030303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用开源项目持续投入研究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64037" y="2095143"/>
            <a:ext cx="2150269" cy="1422559"/>
          </a:xfrm>
          <a:prstGeom prst="roundRect">
            <a:avLst>
              <a:gd name="adj" fmla="val 2603"/>
            </a:avLst>
          </a:prstGeom>
          <a:solidFill>
            <a:srgbClr val="F2EEEE"/>
          </a:solidFill>
          <a:ln/>
        </p:spPr>
      </p:sp>
      <p:sp>
        <p:nvSpPr>
          <p:cNvPr id="4" name="Text 2"/>
          <p:cNvSpPr/>
          <p:nvPr/>
        </p:nvSpPr>
        <p:spPr>
          <a:xfrm>
            <a:off x="1110853" y="2559487"/>
            <a:ext cx="107513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1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3261122" y="234195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新问题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3261122" y="2875836"/>
            <a:ext cx="888539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开源工作可以帮助你快速识别新的研究问题，因为你拥有更广泛的用户群和反馈。</a:t>
            </a:r>
            <a:endParaRPr lang="en-US" sz="1900" dirty="0"/>
          </a:p>
        </p:txBody>
      </p:sp>
      <p:sp>
        <p:nvSpPr>
          <p:cNvPr id="7" name="Shape 5"/>
          <p:cNvSpPr/>
          <p:nvPr/>
        </p:nvSpPr>
        <p:spPr>
          <a:xfrm>
            <a:off x="3137654" y="3502462"/>
            <a:ext cx="10505361" cy="15240"/>
          </a:xfrm>
          <a:prstGeom prst="roundRect">
            <a:avLst>
              <a:gd name="adj" fmla="val 243000"/>
            </a:avLst>
          </a:prstGeom>
          <a:solidFill>
            <a:srgbClr val="D8D4D4"/>
          </a:solidFill>
          <a:ln/>
        </p:spPr>
      </p:sp>
      <p:sp>
        <p:nvSpPr>
          <p:cNvPr id="8" name="Shape 6"/>
          <p:cNvSpPr/>
          <p:nvPr/>
        </p:nvSpPr>
        <p:spPr>
          <a:xfrm>
            <a:off x="864037" y="3641050"/>
            <a:ext cx="4300657" cy="1817608"/>
          </a:xfrm>
          <a:prstGeom prst="roundRect">
            <a:avLst>
              <a:gd name="adj" fmla="val 2037"/>
            </a:avLst>
          </a:prstGeom>
          <a:solidFill>
            <a:srgbClr val="F2EEEE"/>
          </a:solidFill>
          <a:ln/>
        </p:spPr>
      </p:sp>
      <p:sp>
        <p:nvSpPr>
          <p:cNvPr id="9" name="Text 7"/>
          <p:cNvSpPr/>
          <p:nvPr/>
        </p:nvSpPr>
        <p:spPr>
          <a:xfrm>
            <a:off x="1110853" y="4302919"/>
            <a:ext cx="178118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8"/>
          <p:cNvSpPr/>
          <p:nvPr/>
        </p:nvSpPr>
        <p:spPr>
          <a:xfrm>
            <a:off x="5411510" y="388786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合作研究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411510" y="4421743"/>
            <a:ext cx="810803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开源项目可以促进你与其他研究人员的合作，共同解决更复杂的问题，扩展你的研究领域。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5288042" y="5443418"/>
            <a:ext cx="8354973" cy="15240"/>
          </a:xfrm>
          <a:prstGeom prst="roundRect">
            <a:avLst>
              <a:gd name="adj" fmla="val 243000"/>
            </a:avLst>
          </a:prstGeom>
          <a:solidFill>
            <a:srgbClr val="D8D4D4"/>
          </a:solidFill>
          <a:ln/>
        </p:spPr>
      </p:sp>
      <p:sp>
        <p:nvSpPr>
          <p:cNvPr id="13" name="Shape 11"/>
          <p:cNvSpPr/>
          <p:nvPr/>
        </p:nvSpPr>
        <p:spPr>
          <a:xfrm>
            <a:off x="864037" y="5582007"/>
            <a:ext cx="6451163" cy="1817608"/>
          </a:xfrm>
          <a:prstGeom prst="roundRect">
            <a:avLst>
              <a:gd name="adj" fmla="val 2037"/>
            </a:avLst>
          </a:prstGeom>
          <a:solidFill>
            <a:srgbClr val="F2EEEE"/>
          </a:solidFill>
          <a:ln/>
        </p:spPr>
      </p:sp>
      <p:sp>
        <p:nvSpPr>
          <p:cNvPr id="14" name="Text 12"/>
          <p:cNvSpPr/>
          <p:nvPr/>
        </p:nvSpPr>
        <p:spPr>
          <a:xfrm>
            <a:off x="1110853" y="6243876"/>
            <a:ext cx="184904" cy="4937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85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3"/>
          <p:cNvSpPr/>
          <p:nvPr/>
        </p:nvSpPr>
        <p:spPr>
          <a:xfrm>
            <a:off x="7562017" y="582882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464646"/>
                </a:solidFill>
                <a:latin typeface="DM Sans Semi Bold" pitchFamily="34" charset="0"/>
                <a:ea typeface="DM Sans Semi Bold" pitchFamily="34" charset="-122"/>
                <a:cs typeface="DM Sans Semi Bold" pitchFamily="34" charset="-120"/>
              </a:rPr>
              <a:t>扩大影响力</a:t>
            </a:r>
            <a:endParaRPr lang="en-US" sz="2400" dirty="0"/>
          </a:p>
        </p:txBody>
      </p:sp>
      <p:sp>
        <p:nvSpPr>
          <p:cNvPr id="16" name="Text 14"/>
          <p:cNvSpPr/>
          <p:nvPr/>
        </p:nvSpPr>
        <p:spPr>
          <a:xfrm>
            <a:off x="7562017" y="6362700"/>
            <a:ext cx="59575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464646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你的开源工具可以成为一个强大的传播渠道，为你的研究成果带来更广泛的关注和应用。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2024-10-14T13:38:20Z</dcterms:created>
  <dcterms:modified xsi:type="dcterms:W3CDTF">2024-10-14T13:38:20Z</dcterms:modified>
</cp:coreProperties>
</file>